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6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519017"/>
          </a:xfrm>
        </p:spPr>
        <p:txBody>
          <a:bodyPr/>
          <a:lstStyle/>
          <a:p>
            <a:r>
              <a:rPr lang="en-GB" dirty="0"/>
              <a:t>See Slide deck #3 of this series – ‘Neurobiology and aetiology’ to read more about the potential shared pathways underlying MDD and other neurological disorders.</a:t>
            </a:r>
          </a:p>
          <a:p>
            <a:r>
              <a:rPr lang="en-GB" dirty="0"/>
              <a:t>Disentangling the various comorbidities of MDD is a herculean challenge, because many conditions are interrelated.</a:t>
            </a:r>
            <a:r>
              <a:rPr lang="en-GB" baseline="30000" dirty="0"/>
              <a:t>[Cha et al., 2014; APA, 2013]</a:t>
            </a:r>
            <a:r>
              <a:rPr lang="en-GB" dirty="0"/>
              <a:t> For example, depression appears to enhance the risk of developing Alzheimer’s disease, but also of type-2 diabetes.</a:t>
            </a:r>
            <a:r>
              <a:rPr lang="en-GB" baseline="30000" dirty="0"/>
              <a:t>[Cha et al., 2014]</a:t>
            </a:r>
            <a:r>
              <a:rPr lang="en-GB" dirty="0"/>
              <a:t> However, type-2 diabetes is itself a risk factor for Alzheimer’s disease.</a:t>
            </a:r>
            <a:r>
              <a:rPr lang="en-GB" baseline="30000" dirty="0"/>
              <a:t>[Cha et al., 2014]</a:t>
            </a:r>
            <a:r>
              <a:rPr lang="en-GB" dirty="0"/>
              <a:t> Investigating the role of depression as a risk factor for Alzheimer’s disease therefore involves attempting to control for the potentially confounding influence of type-2 diabetes. </a:t>
            </a:r>
          </a:p>
          <a:p>
            <a:r>
              <a:rPr lang="en-GB" dirty="0"/>
              <a:t>It appears that patients with depression are at an increased risk of developing various dementias and Parkinson’s disease.</a:t>
            </a:r>
            <a:r>
              <a:rPr lang="en-GB" baseline="30000" dirty="0"/>
              <a:t>[</a:t>
            </a:r>
            <a:r>
              <a:rPr lang="en-GB" baseline="30000" dirty="0" err="1"/>
              <a:t>Gustafsson</a:t>
            </a:r>
            <a:r>
              <a:rPr lang="en-GB" baseline="30000" dirty="0"/>
              <a:t> et al., 2015; Rodrigues et al., 2014; Wilson et al., 2014]</a:t>
            </a:r>
            <a:r>
              <a:rPr lang="en-GB" dirty="0"/>
              <a:t> In one study of &gt;1,700 older individuals, the presence of depressive symptoms was associated with the rate of cognitive decline observed.</a:t>
            </a:r>
            <a:r>
              <a:rPr lang="en-GB" baseline="30000" dirty="0"/>
              <a:t>[Wilson et al., 2014]</a:t>
            </a:r>
            <a:r>
              <a:rPr lang="en-GB" dirty="0"/>
              <a:t> However, it is not clear how the presence of depression contributes to cognitive decline.</a:t>
            </a:r>
            <a:r>
              <a:rPr lang="en-GB" baseline="30000" dirty="0"/>
              <a:t>[Wilson et al., 2014]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American Psychiatric Association. Diagnostic and Statistical Manual of Mental Disorders. Fifth Edition (DSM-5™). © American Psychiatric Association, 2013.</a:t>
            </a:r>
          </a:p>
          <a:p>
            <a:r>
              <a:rPr lang="en-GB" dirty="0"/>
              <a:t>Cha DS, Carvalho AF, </a:t>
            </a:r>
            <a:r>
              <a:rPr lang="en-GB" dirty="0" err="1"/>
              <a:t>Rosenblat</a:t>
            </a:r>
            <a:r>
              <a:rPr lang="en-GB" dirty="0"/>
              <a:t> JD, et al. Major depressive disorder and type II diabetes mellitus: mechanisms underlying risk for Alzheimer’s disease. CNS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Drug Targets 2014; 13 (10): 1740–1749.</a:t>
            </a:r>
          </a:p>
          <a:p>
            <a:pPr lvl="0"/>
            <a:r>
              <a:rPr lang="en-GB" dirty="0" err="1"/>
              <a:t>Gustafsson</a:t>
            </a:r>
            <a:r>
              <a:rPr lang="en-GB" dirty="0"/>
              <a:t> H, </a:t>
            </a:r>
            <a:r>
              <a:rPr lang="en-GB" dirty="0" err="1"/>
              <a:t>Nordström</a:t>
            </a:r>
            <a:r>
              <a:rPr lang="en-GB" dirty="0"/>
              <a:t> A, </a:t>
            </a:r>
            <a:r>
              <a:rPr lang="en-GB" dirty="0" err="1"/>
              <a:t>Nordström</a:t>
            </a:r>
            <a:r>
              <a:rPr lang="en-GB" dirty="0"/>
              <a:t> P. Depression and subsequent risk of Parkinson disease: a nationwide cohort study. Neurology 2015; 84 (24): 2422–2429.</a:t>
            </a:r>
          </a:p>
          <a:p>
            <a:pPr lvl="0"/>
            <a:r>
              <a:rPr lang="en-GB" dirty="0"/>
              <a:t>Rodrigues R, Petersen RB, Perry G. Parallels between major depressive disorder and Alzheimer’s disease: role of oxidative stress and genetic vulnerability. Cell </a:t>
            </a:r>
            <a:r>
              <a:rPr lang="en-GB" dirty="0" err="1"/>
              <a:t>Mol</a:t>
            </a:r>
            <a:r>
              <a:rPr lang="en-GB" dirty="0"/>
              <a:t> </a:t>
            </a:r>
            <a:r>
              <a:rPr lang="en-GB" dirty="0" err="1"/>
              <a:t>Neurobiol</a:t>
            </a:r>
            <a:r>
              <a:rPr lang="en-GB" dirty="0"/>
              <a:t> 2014; 34 (7): 925–949.</a:t>
            </a:r>
          </a:p>
          <a:p>
            <a:pPr lvl="0"/>
            <a:r>
              <a:rPr lang="en-GB" dirty="0"/>
              <a:t>Wilson RS, Capuano AW, Boyle PA, et al. Clinical–pathologic study of depressive symptoms and cognitive decline in old age. Neurology 2014; 83 (8): 702–709.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0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A04DC8-3AF2-4549-842D-2DEE2E1414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914FD-53AF-4411-801E-17D559ECA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Neurological disorders and MDD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17D5D-1020-4486-B7E2-B12258B46B0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41339" y="1649521"/>
            <a:ext cx="5346116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/>
              <a:t>Depression appears to increase the risk of several neurological disorders, including Parkinson’s disease and Alzheimer’s disease</a:t>
            </a:r>
            <a:r>
              <a:rPr lang="en-GB" sz="1600" baseline="30000" dirty="0"/>
              <a:t>1-3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In one nested-case cohort study, for up to 25 years after a depressive episode the risk of Parkinson’s disease was elevated</a:t>
            </a:r>
            <a:r>
              <a:rPr lang="en-GB" sz="1600" baseline="30000" dirty="0"/>
              <a:t>1</a:t>
            </a:r>
            <a:endParaRPr lang="en-GB" sz="1600" dirty="0"/>
          </a:p>
          <a:p>
            <a:pPr>
              <a:lnSpc>
                <a:spcPct val="100000"/>
              </a:lnSpc>
            </a:pPr>
            <a:r>
              <a:rPr lang="en-GB" sz="1600" dirty="0"/>
              <a:t>There is some disagreement, however, about the extent that depression constitutes a risk factor for neurological diseases, and the extent that depression may be part of the prodrome of those conditions</a:t>
            </a:r>
            <a:r>
              <a:rPr lang="en-GB" sz="1600" baseline="30000" dirty="0"/>
              <a:t>1</a:t>
            </a:r>
            <a:endParaRPr lang="en-GB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7C9392-5B99-4191-ACCF-FFBBE201DBC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304547" y="1628399"/>
            <a:ext cx="5346116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/>
              <a:t>It has been hypothesised that the aetiology of MDD and neurological disorders share a common theme of oxidative stress, and this explains the connection between these conditions</a:t>
            </a:r>
            <a:r>
              <a:rPr lang="en-GB" sz="1600" baseline="30000" dirty="0"/>
              <a:t>2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These shared pathways centre around:</a:t>
            </a:r>
            <a:r>
              <a:rPr lang="en-GB" sz="1600" baseline="30000" dirty="0"/>
              <a:t>2</a:t>
            </a:r>
            <a:endParaRPr lang="en-GB" sz="1600" dirty="0"/>
          </a:p>
          <a:p>
            <a:pPr lvl="1">
              <a:lnSpc>
                <a:spcPct val="100000"/>
              </a:lnSpc>
            </a:pPr>
            <a:r>
              <a:rPr lang="en-GB" dirty="0"/>
              <a:t>Inflammatory cytokines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The hypothalamic–pituitary–adrenal axis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Cortisol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Reactive oxygen species and free radicals</a:t>
            </a:r>
          </a:p>
          <a:p>
            <a:pPr>
              <a:lnSpc>
                <a:spcPct val="100000"/>
              </a:lnSpc>
            </a:pPr>
            <a:r>
              <a:rPr lang="en-GB" sz="1600" dirty="0"/>
              <a:t>Although still hypothetical, it is proposed that an individual experiencing a high oxidative stress burden will progress to either MDD, </a:t>
            </a:r>
            <a:br>
              <a:rPr lang="en-GB" sz="1600" dirty="0"/>
            </a:br>
            <a:r>
              <a:rPr lang="en-GB" sz="1600" dirty="0"/>
              <a:t>or neurological disease, based on genetic vulnerability</a:t>
            </a:r>
            <a:r>
              <a:rPr lang="en-GB" sz="1600" baseline="30000" dirty="0"/>
              <a:t>2</a:t>
            </a:r>
            <a:endParaRPr lang="en-GB" sz="1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083BB3-282A-45E4-8C4F-AE3673FEDF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MDD=major depressive disorder</a:t>
            </a:r>
          </a:p>
          <a:p>
            <a:r>
              <a:rPr lang="en-GB" dirty="0"/>
              <a:t>Gustafsson et al. Neurology 2015;84(24):2422–2429; </a:t>
            </a:r>
          </a:p>
          <a:p>
            <a:r>
              <a:rPr lang="en-GB" dirty="0"/>
              <a:t>Rodrigues et al. Cell Mol </a:t>
            </a:r>
            <a:r>
              <a:rPr lang="en-GB" dirty="0" err="1"/>
              <a:t>Neurobiol</a:t>
            </a:r>
            <a:r>
              <a:rPr lang="en-GB" dirty="0"/>
              <a:t> 2014;34(7):925–949; </a:t>
            </a:r>
          </a:p>
          <a:p>
            <a:r>
              <a:rPr lang="en-GB" dirty="0"/>
              <a:t>Wilson et al. Neurology 2014;83(8):702–709</a:t>
            </a:r>
          </a:p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8CBD0-3F17-438F-9950-CD002E9C4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</p:spTree>
    <p:custDataLst/>
    <p:extLst>
      <p:ext uri="{BB962C8B-B14F-4D97-AF65-F5344CB8AC3E}">
        <p14:creationId xmlns:p14="http://schemas.microsoft.com/office/powerpoint/2010/main" val="1021519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587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Neurological disorders and MDD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